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6" r:id="rId8"/>
    <p:sldId id="261" r:id="rId9"/>
    <p:sldId id="263" r:id="rId10"/>
    <p:sldId id="26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0" d="100"/>
          <a:sy n="40" d="100"/>
        </p:scale>
        <p:origin x="48"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ob-descriptions.careerplanner.com/Anesthesiologists.cfm" TargetMode="External"/><Relationship Id="rId2" Type="http://schemas.openxmlformats.org/officeDocument/2006/relationships/hyperlink" Target="http://study.com/articles/Anesthesiologist_Education_Requirements_and_Career_Information.html" TargetMode="Externa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thedo.osteopathic.org/2012/03/anesthesiologys-allure-high-pay-flexibility-intellectual-stimulation/" TargetMode="External"/><Relationship Id="rId4" Type="http://schemas.openxmlformats.org/officeDocument/2006/relationships/hyperlink" Target="http://www.barnabashealth.org/Monmouth-Medical-Center/Our-Services/Department-of-Anesthesiology/Responsibilities-of-the-Anesthesiologist.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Anesthesiologist</a:t>
            </a:r>
            <a:endParaRPr lang="en-US" dirty="0"/>
          </a:p>
        </p:txBody>
      </p:sp>
      <p:sp>
        <p:nvSpPr>
          <p:cNvPr id="3" name="Subtitle 2"/>
          <p:cNvSpPr>
            <a:spLocks noGrp="1"/>
          </p:cNvSpPr>
          <p:nvPr>
            <p:ph type="subTitle" idx="1"/>
          </p:nvPr>
        </p:nvSpPr>
        <p:spPr/>
        <p:txBody>
          <a:bodyPr/>
          <a:lstStyle/>
          <a:p>
            <a:r>
              <a:rPr lang="en-US" dirty="0" smtClean="0"/>
              <a:t>By: Brittany Mares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66632">
            <a:off x="2886812" y="4108360"/>
            <a:ext cx="2592193" cy="230924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40" y="3075284"/>
            <a:ext cx="2390775" cy="3048000"/>
          </a:xfrm>
          <a:prstGeom prst="rect">
            <a:avLst/>
          </a:prstGeom>
        </p:spPr>
      </p:pic>
    </p:spTree>
    <p:extLst>
      <p:ext uri="{BB962C8B-B14F-4D97-AF65-F5344CB8AC3E}">
        <p14:creationId xmlns:p14="http://schemas.microsoft.com/office/powerpoint/2010/main" val="278261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a:t>
            </a:r>
            <a:endParaRPr lang="en-US" dirty="0"/>
          </a:p>
        </p:txBody>
      </p:sp>
      <p:sp>
        <p:nvSpPr>
          <p:cNvPr id="3" name="Content Placeholder 2"/>
          <p:cNvSpPr>
            <a:spLocks noGrp="1"/>
          </p:cNvSpPr>
          <p:nvPr>
            <p:ph idx="1"/>
          </p:nvPr>
        </p:nvSpPr>
        <p:spPr/>
        <p:txBody>
          <a:bodyPr>
            <a:normAutofit/>
          </a:bodyPr>
          <a:lstStyle/>
          <a:p>
            <a:r>
              <a:rPr lang="en-US" sz="2400" dirty="0" smtClean="0"/>
              <a:t>Currently, the job outlook for an anesthesiologist is very good. </a:t>
            </a:r>
          </a:p>
          <a:p>
            <a:r>
              <a:rPr lang="en-US" sz="2400" dirty="0" smtClean="0"/>
              <a:t>The anesthesiologist salary is the highest compared to other health care professionals in the field of medicine.</a:t>
            </a:r>
          </a:p>
          <a:p>
            <a:r>
              <a:rPr lang="en-US" sz="2400" dirty="0" smtClean="0"/>
              <a:t>Salary for an anesthesiologist widely varies depending on different factors such as facility type, geographic region, sub-specialty, and number of years served in field and working sector.</a:t>
            </a:r>
          </a:p>
          <a:p>
            <a:r>
              <a:rPr lang="en-US" sz="2400" dirty="0" smtClean="0"/>
              <a:t>Anesthesiologist can work in many different work settings</a:t>
            </a:r>
            <a:endParaRPr lang="en-US" sz="2400" dirty="0"/>
          </a:p>
        </p:txBody>
      </p:sp>
    </p:spTree>
    <p:extLst>
      <p:ext uri="{BB962C8B-B14F-4D97-AF65-F5344CB8AC3E}">
        <p14:creationId xmlns:p14="http://schemas.microsoft.com/office/powerpoint/2010/main" val="2086749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Dream Job</a:t>
            </a:r>
            <a:endParaRPr lang="en-US" dirty="0"/>
          </a:p>
        </p:txBody>
      </p:sp>
      <p:sp>
        <p:nvSpPr>
          <p:cNvPr id="3" name="Content Placeholder 2"/>
          <p:cNvSpPr>
            <a:spLocks noGrp="1"/>
          </p:cNvSpPr>
          <p:nvPr>
            <p:ph idx="1"/>
          </p:nvPr>
        </p:nvSpPr>
        <p:spPr/>
        <p:txBody>
          <a:bodyPr>
            <a:normAutofit/>
          </a:bodyPr>
          <a:lstStyle/>
          <a:p>
            <a:r>
              <a:rPr lang="en-US" sz="2400" dirty="0" smtClean="0"/>
              <a:t>My dream job would be an anesthesiologist because you are able to help save lives every day that you work. I would love to work in the surgical area because I love to see the end result of the patient. From them not being able to walk to then the transformation of the patient being able to walk. Since I was little I have  always wanted to work with people in my future career because I am such a people person. Now as I am getting old I have realized that the anesthesiologist would be the dream for me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0101" y="455456"/>
            <a:ext cx="2381250" cy="2495550"/>
          </a:xfrm>
          <a:prstGeom prst="rect">
            <a:avLst/>
          </a:prstGeom>
        </p:spPr>
      </p:pic>
    </p:spTree>
    <p:extLst>
      <p:ext uri="{BB962C8B-B14F-4D97-AF65-F5344CB8AC3E}">
        <p14:creationId xmlns:p14="http://schemas.microsoft.com/office/powerpoint/2010/main" val="2712676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a:xfrm>
            <a:off x="677334" y="1270000"/>
            <a:ext cx="8596668" cy="5344315"/>
          </a:xfrm>
        </p:spPr>
        <p:txBody>
          <a:bodyPr>
            <a:normAutofit lnSpcReduction="10000"/>
          </a:bodyPr>
          <a:lstStyle/>
          <a:p>
            <a:r>
              <a:rPr lang="en-US" dirty="0"/>
              <a:t>"Anesthesiologists." </a:t>
            </a:r>
            <a:r>
              <a:rPr lang="en-US" i="1" dirty="0"/>
              <a:t>- Job Growth</a:t>
            </a:r>
            <a:r>
              <a:rPr lang="en-US" dirty="0"/>
              <a:t>. </a:t>
            </a:r>
            <a:r>
              <a:rPr lang="en-US" dirty="0" err="1"/>
              <a:t>N.p</a:t>
            </a:r>
            <a:r>
              <a:rPr lang="en-US" dirty="0"/>
              <a:t>., </a:t>
            </a:r>
            <a:r>
              <a:rPr lang="en-US" dirty="0" err="1"/>
              <a:t>n.d.</a:t>
            </a:r>
            <a:r>
              <a:rPr lang="en-US" dirty="0"/>
              <a:t> Web. 31 May 2015. &lt;http://www.myfuture.com/careers/growth/anesthesiologists_29-1061.00&gt;.</a:t>
            </a:r>
            <a:endParaRPr lang="en-US" dirty="0" smtClean="0">
              <a:hlinkClick r:id="rId2"/>
            </a:endParaRPr>
          </a:p>
          <a:p>
            <a:r>
              <a:rPr lang="en-US" dirty="0"/>
              <a:t>"Anesthesiologist: Education Requirements and Career Information." </a:t>
            </a:r>
            <a:r>
              <a:rPr lang="en-US" i="1" dirty="0"/>
              <a:t>Study.com</a:t>
            </a:r>
            <a:r>
              <a:rPr lang="en-US" dirty="0"/>
              <a:t>. </a:t>
            </a:r>
            <a:r>
              <a:rPr lang="en-US" dirty="0" err="1"/>
              <a:t>N.p</a:t>
            </a:r>
            <a:r>
              <a:rPr lang="en-US" dirty="0"/>
              <a:t>., 2003. Web. 31 May 2015. &lt;http://study.com/articles/Anesthesiologist_Education_Requirements_and_Career_Information.html&gt;.</a:t>
            </a:r>
            <a:endParaRPr lang="en-US" dirty="0" smtClean="0">
              <a:hlinkClick r:id="rId3"/>
            </a:endParaRPr>
          </a:p>
          <a:p>
            <a:r>
              <a:rPr lang="en-US" dirty="0"/>
              <a:t>""Anesthesiologist" Job Description - Part 1." </a:t>
            </a:r>
            <a:r>
              <a:rPr lang="en-US" i="1" dirty="0"/>
              <a:t>Anesthesiologist Job Description, Duties and Jobs</a:t>
            </a:r>
            <a:r>
              <a:rPr lang="en-US" dirty="0"/>
              <a:t>. </a:t>
            </a:r>
            <a:r>
              <a:rPr lang="en-US" dirty="0" err="1"/>
              <a:t>N.p</a:t>
            </a:r>
            <a:r>
              <a:rPr lang="en-US" dirty="0"/>
              <a:t>., </a:t>
            </a:r>
            <a:r>
              <a:rPr lang="en-US" dirty="0" err="1"/>
              <a:t>n.d.</a:t>
            </a:r>
            <a:r>
              <a:rPr lang="en-US" dirty="0"/>
              <a:t> Web. 31 May 2015. &lt;http://job-descriptions.careerplanner.com/Anesthesiologists.cfm&gt;. </a:t>
            </a:r>
            <a:endParaRPr lang="en-US" dirty="0" smtClean="0">
              <a:hlinkClick r:id="rId4"/>
            </a:endParaRPr>
          </a:p>
          <a:p>
            <a:r>
              <a:rPr lang="en-US" dirty="0"/>
              <a:t>"Responsibilities of the Anesthesiologist." </a:t>
            </a:r>
            <a:r>
              <a:rPr lang="en-US" i="1" dirty="0"/>
              <a:t>Responsibilities of the Anesthesiologist</a:t>
            </a:r>
            <a:r>
              <a:rPr lang="en-US" dirty="0"/>
              <a:t>. </a:t>
            </a:r>
            <a:r>
              <a:rPr lang="en-US" dirty="0" err="1"/>
              <a:t>N.p</a:t>
            </a:r>
            <a:r>
              <a:rPr lang="en-US" dirty="0"/>
              <a:t>., </a:t>
            </a:r>
            <a:r>
              <a:rPr lang="en-US" dirty="0" err="1"/>
              <a:t>n.d.</a:t>
            </a:r>
            <a:r>
              <a:rPr lang="en-US" dirty="0"/>
              <a:t> Web. 31 May 2015. &lt;http://www.barnabashealth.org/Monmouth-Medical-Center/Our-Services/Department-of-Anesthesiology/Responsibilities-of-the-Anesthesiologist.aspx&gt;.</a:t>
            </a:r>
            <a:endParaRPr lang="en-US" dirty="0" smtClean="0">
              <a:hlinkClick r:id="rId5"/>
            </a:endParaRPr>
          </a:p>
          <a:p>
            <a:r>
              <a:rPr lang="en-US" dirty="0"/>
              <a:t>"Anesthesiology's Allure: High Pay, Flexibility, Intellectual Stimulation - The DO." </a:t>
            </a:r>
            <a:r>
              <a:rPr lang="en-US" i="1" dirty="0"/>
              <a:t>The DO</a:t>
            </a:r>
            <a:r>
              <a:rPr lang="en-US" dirty="0"/>
              <a:t>. </a:t>
            </a:r>
            <a:r>
              <a:rPr lang="en-US" dirty="0" err="1"/>
              <a:t>N.p</a:t>
            </a:r>
            <a:r>
              <a:rPr lang="en-US" dirty="0"/>
              <a:t>., 01 Mar. 2012. Web. 31 May 2015. &lt;http://thedo.osteopathic.org/2012/03/anesthesiologys-allure-high-pay-flexibility-intellectual-stimulation/&gt;. </a:t>
            </a:r>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84181" y="3898232"/>
            <a:ext cx="2943124" cy="2716083"/>
          </a:xfrm>
          <a:prstGeom prst="rect">
            <a:avLst/>
          </a:prstGeom>
        </p:spPr>
      </p:pic>
    </p:spTree>
    <p:extLst>
      <p:ext uri="{BB962C8B-B14F-4D97-AF65-F5344CB8AC3E}">
        <p14:creationId xmlns:p14="http://schemas.microsoft.com/office/powerpoint/2010/main" val="2485400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839453"/>
            <a:ext cx="4544371" cy="3777915"/>
          </a:xfrm>
        </p:spPr>
        <p:txBody>
          <a:bodyPr>
            <a:normAutofit fontScale="85000" lnSpcReduction="10000"/>
          </a:bodyPr>
          <a:lstStyle/>
          <a:p>
            <a:r>
              <a:rPr lang="en-US" sz="2800" dirty="0" smtClean="0"/>
              <a:t>Duties:</a:t>
            </a:r>
          </a:p>
          <a:p>
            <a:r>
              <a:rPr lang="en-US" sz="2000" dirty="0" smtClean="0"/>
              <a:t>Coordinate administration of anesthetics with surgeons during operation. </a:t>
            </a:r>
          </a:p>
          <a:p>
            <a:r>
              <a:rPr lang="en-US" sz="2000" dirty="0" smtClean="0"/>
              <a:t>Examine patient, obtain medical history, do test to determine ricks during surgery.</a:t>
            </a:r>
          </a:p>
          <a:p>
            <a:r>
              <a:rPr lang="en-US" sz="2000" dirty="0" smtClean="0"/>
              <a:t>Monitor patient before, during, and after </a:t>
            </a:r>
            <a:r>
              <a:rPr lang="en-US" sz="2000" dirty="0" smtClean="0"/>
              <a:t>anesthesia </a:t>
            </a:r>
          </a:p>
          <a:p>
            <a:r>
              <a:rPr lang="en-US" sz="2000" dirty="0" smtClean="0"/>
              <a:t>Administer anesthesia to patients during surgery</a:t>
            </a:r>
          </a:p>
          <a:p>
            <a:r>
              <a:rPr lang="en-US" sz="2000" dirty="0" smtClean="0"/>
              <a:t>Explain anesthesia procedures and risks before surgery</a:t>
            </a:r>
            <a:endParaRPr lang="en-US" sz="2000" dirty="0"/>
          </a:p>
        </p:txBody>
      </p:sp>
      <p:sp>
        <p:nvSpPr>
          <p:cNvPr id="4" name="Cloud 3"/>
          <p:cNvSpPr/>
          <p:nvPr/>
        </p:nvSpPr>
        <p:spPr>
          <a:xfrm>
            <a:off x="677334" y="0"/>
            <a:ext cx="10054834" cy="351322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Anesthesiologists are the physicians trained to administer and manage anesthesia given during a surgical procedure. They are also responsible for managing and treating changes in your critical life functions - breathing, heart rate, and blood pressure - as they are affected by the surgery being performed. Further, they immediately diagnose and treat any medical problems that might arise during and immediately after surgery.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9157" y="1622737"/>
            <a:ext cx="2571790" cy="1623657"/>
          </a:xfrm>
          <a:prstGeom prst="rect">
            <a:avLst/>
          </a:prstGeom>
        </p:spPr>
      </p:pic>
      <p:sp>
        <p:nvSpPr>
          <p:cNvPr id="5" name="TextBox 4"/>
          <p:cNvSpPr txBox="1"/>
          <p:nvPr/>
        </p:nvSpPr>
        <p:spPr>
          <a:xfrm>
            <a:off x="6641431" y="3299470"/>
            <a:ext cx="5149516" cy="3416320"/>
          </a:xfrm>
          <a:prstGeom prst="rect">
            <a:avLst/>
          </a:prstGeom>
          <a:noFill/>
        </p:spPr>
        <p:txBody>
          <a:bodyPr wrap="square" rtlCol="0">
            <a:spAutoFit/>
          </a:bodyPr>
          <a:lstStyle/>
          <a:p>
            <a:pPr marL="285750" indent="-285750">
              <a:buFont typeface="Courier New" panose="02070309020205020404" pitchFamily="49" charset="0"/>
              <a:buChar char="o"/>
            </a:pPr>
            <a:r>
              <a:rPr lang="en-US" dirty="0" smtClean="0"/>
              <a:t>Monitor patients’ vital signs during surgery and make necessary adjustments to medications</a:t>
            </a:r>
            <a:endParaRPr lang="en-US" dirty="0"/>
          </a:p>
          <a:p>
            <a:pPr marL="285750" indent="-285750">
              <a:buFont typeface="Courier New" panose="02070309020205020404" pitchFamily="49" charset="0"/>
              <a:buChar char="o"/>
            </a:pPr>
            <a:r>
              <a:rPr lang="en-US" dirty="0" smtClean="0"/>
              <a:t>Breath for the patients</a:t>
            </a:r>
            <a:endParaRPr lang="en-US" dirty="0"/>
          </a:p>
          <a:p>
            <a:pPr marL="285750" indent="-285750">
              <a:buFont typeface="Courier New" panose="02070309020205020404" pitchFamily="49" charset="0"/>
              <a:buChar char="o"/>
            </a:pPr>
            <a:r>
              <a:rPr lang="en-US" dirty="0" smtClean="0"/>
              <a:t>Manipulate the patients breathing during surgery</a:t>
            </a:r>
            <a:endParaRPr lang="en-US" dirty="0"/>
          </a:p>
          <a:p>
            <a:pPr marL="285750" indent="-285750">
              <a:buFont typeface="Courier New" panose="02070309020205020404" pitchFamily="49" charset="0"/>
              <a:buChar char="o"/>
            </a:pPr>
            <a:r>
              <a:rPr lang="en-US" dirty="0" smtClean="0"/>
              <a:t>Explains to process to the patient prior to the surgery</a:t>
            </a:r>
          </a:p>
          <a:p>
            <a:pPr marL="285750" indent="-285750">
              <a:buFont typeface="Courier New" panose="02070309020205020404" pitchFamily="49" charset="0"/>
              <a:buChar char="o"/>
            </a:pPr>
            <a:r>
              <a:rPr lang="en-US" dirty="0" smtClean="0"/>
              <a:t>Look after the patient even after the surgery</a:t>
            </a:r>
          </a:p>
          <a:p>
            <a:pPr marL="285750" indent="-285750">
              <a:buFont typeface="Courier New" panose="02070309020205020404" pitchFamily="49" charset="0"/>
              <a:buChar char="o"/>
            </a:pPr>
            <a:r>
              <a:rPr lang="en-US" dirty="0" smtClean="0"/>
              <a:t>Watch over the patient in surgery</a:t>
            </a:r>
          </a:p>
          <a:p>
            <a:pPr marL="285750" indent="-285750">
              <a:buFont typeface="Courier New" panose="02070309020205020404" pitchFamily="49" charset="0"/>
              <a:buChar char="o"/>
            </a:pPr>
            <a:r>
              <a:rPr lang="en-US" dirty="0" smtClean="0"/>
              <a:t>Work with the anesthesiologist assistant and the other surgical staff</a:t>
            </a:r>
            <a:endParaRPr lang="en-US" dirty="0"/>
          </a:p>
        </p:txBody>
      </p:sp>
    </p:spTree>
    <p:extLst>
      <p:ext uri="{BB962C8B-B14F-4D97-AF65-F5344CB8AC3E}">
        <p14:creationId xmlns:p14="http://schemas.microsoft.com/office/powerpoint/2010/main" val="116102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setting</a:t>
            </a:r>
            <a:endParaRPr lang="en-US" dirty="0"/>
          </a:p>
        </p:txBody>
      </p:sp>
      <p:sp>
        <p:nvSpPr>
          <p:cNvPr id="3" name="Content Placeholder 2"/>
          <p:cNvSpPr>
            <a:spLocks noGrp="1"/>
          </p:cNvSpPr>
          <p:nvPr>
            <p:ph idx="1"/>
          </p:nvPr>
        </p:nvSpPr>
        <p:spPr>
          <a:xfrm>
            <a:off x="677333" y="1275347"/>
            <a:ext cx="9068245" cy="5312196"/>
          </a:xfrm>
        </p:spPr>
        <p:txBody>
          <a:bodyPr>
            <a:normAutofit fontScale="92500" lnSpcReduction="10000"/>
          </a:bodyPr>
          <a:lstStyle/>
          <a:p>
            <a:r>
              <a:rPr lang="en-US" sz="2400" dirty="0" smtClean="0"/>
              <a:t>Hours: 12 hour days and are on in-house call for 24 hour shifts.</a:t>
            </a:r>
          </a:p>
          <a:p>
            <a:r>
              <a:rPr lang="en-US" sz="2400" dirty="0" smtClean="0"/>
              <a:t>Stressful: Yes because you are responsible for the patients breathing during surgery.</a:t>
            </a:r>
          </a:p>
          <a:p>
            <a:r>
              <a:rPr lang="en-US" sz="2400" dirty="0" smtClean="0"/>
              <a:t>Where: Hospitals</a:t>
            </a:r>
          </a:p>
          <a:p>
            <a:r>
              <a:rPr lang="en-US" sz="2400" dirty="0" smtClean="0"/>
              <a:t>Traveling: Some traveling but only to other offices in the area if they are short staffed.</a:t>
            </a:r>
          </a:p>
          <a:p>
            <a:r>
              <a:rPr lang="en-US" sz="2400" dirty="0" smtClean="0"/>
              <a:t>Work Environment: Operating Room</a:t>
            </a:r>
            <a:r>
              <a:rPr lang="en-US" sz="2400" dirty="0" smtClean="0"/>
              <a:t>.</a:t>
            </a:r>
          </a:p>
          <a:p>
            <a:r>
              <a:rPr lang="en-US" sz="2400" dirty="0"/>
              <a:t>An anesthesiologist's job description is not limited to a traditional surgical setting in a hospital or medical center. Today, anesthesiologists have many options available to them, including work in dental offices, outpatient surgical centers, labor and delivery units (administering epidural), pain management clinics, critical and intensive care units (stabilizing a patient's condition), teaching and research.</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1329" y="1345840"/>
            <a:ext cx="2650671" cy="262085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9242" y="609600"/>
            <a:ext cx="1500000" cy="1105000"/>
          </a:xfrm>
          <a:prstGeom prst="rect">
            <a:avLst/>
          </a:prstGeom>
        </p:spPr>
      </p:pic>
    </p:spTree>
    <p:extLst>
      <p:ext uri="{BB962C8B-B14F-4D97-AF65-F5344CB8AC3E}">
        <p14:creationId xmlns:p14="http://schemas.microsoft.com/office/powerpoint/2010/main" val="1627011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Personal Characteristics</a:t>
            </a:r>
            <a:endParaRPr lang="en-US" sz="6000" dirty="0"/>
          </a:p>
        </p:txBody>
      </p:sp>
      <p:sp>
        <p:nvSpPr>
          <p:cNvPr id="3" name="Content Placeholder 2"/>
          <p:cNvSpPr>
            <a:spLocks noGrp="1"/>
          </p:cNvSpPr>
          <p:nvPr>
            <p:ph idx="1"/>
          </p:nvPr>
        </p:nvSpPr>
        <p:spPr>
          <a:xfrm>
            <a:off x="677334" y="2842126"/>
            <a:ext cx="8596668" cy="3504373"/>
          </a:xfrm>
        </p:spPr>
        <p:txBody>
          <a:bodyPr/>
          <a:lstStyle/>
          <a:p>
            <a:r>
              <a:rPr lang="en-US" dirty="0" smtClean="0"/>
              <a:t>Positivity: like I said before I think the most important characteristic that you have to have is a positive attitude because you are constantly working with people and sometimes people aren’t the most friendly.</a:t>
            </a:r>
          </a:p>
          <a:p>
            <a:r>
              <a:rPr lang="en-US" dirty="0" smtClean="0"/>
              <a:t>Hardworking- You have to get the right mind set of yes I need to get this done I need to help this patient get better. And you have to be able to get the job done at a fast pace.</a:t>
            </a:r>
          </a:p>
          <a:p>
            <a:r>
              <a:rPr lang="en-US" dirty="0" smtClean="0"/>
              <a:t>Caring- You have to care for the patient because most of the people going into the hospital for surgery are going to be very scared so you have care for them to make them feel more comfortable</a:t>
            </a:r>
          </a:p>
          <a:p>
            <a:r>
              <a:rPr lang="en-US" dirty="0" smtClean="0"/>
              <a:t>Confident – you need to be confident in what you are doing for the patient so the surgery goes smoothly. And the patient trusts you.</a:t>
            </a:r>
            <a:endParaRPr lang="en-US" dirty="0"/>
          </a:p>
        </p:txBody>
      </p:sp>
      <p:sp>
        <p:nvSpPr>
          <p:cNvPr id="4" name="TextBox 3"/>
          <p:cNvSpPr txBox="1"/>
          <p:nvPr/>
        </p:nvSpPr>
        <p:spPr>
          <a:xfrm>
            <a:off x="677334" y="1521326"/>
            <a:ext cx="9838266" cy="1015663"/>
          </a:xfrm>
          <a:prstGeom prst="rect">
            <a:avLst/>
          </a:prstGeom>
          <a:noFill/>
        </p:spPr>
        <p:txBody>
          <a:bodyPr wrap="square" rtlCol="0">
            <a:spAutoFit/>
          </a:bodyPr>
          <a:lstStyle/>
          <a:p>
            <a:r>
              <a:rPr lang="en-US" sz="2000" dirty="0" smtClean="0"/>
              <a:t>In order to be successful in this job, I think is very important to have certain characteristics in order to get you through your day. You have to have a positive attitude everyday since you are working with people on a daily basis.</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2944" y="2421079"/>
            <a:ext cx="2565311" cy="16541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515" y="4301543"/>
            <a:ext cx="2082740" cy="2301428"/>
          </a:xfrm>
          <a:prstGeom prst="rect">
            <a:avLst/>
          </a:prstGeom>
        </p:spPr>
      </p:pic>
    </p:spTree>
    <p:extLst>
      <p:ext uri="{BB962C8B-B14F-4D97-AF65-F5344CB8AC3E}">
        <p14:creationId xmlns:p14="http://schemas.microsoft.com/office/powerpoint/2010/main" val="1175450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92308" cy="1320800"/>
          </a:xfrm>
        </p:spPr>
        <p:txBody>
          <a:bodyPr>
            <a:normAutofit/>
          </a:bodyPr>
          <a:lstStyle/>
          <a:p>
            <a:r>
              <a:rPr lang="en-US" sz="4400" dirty="0" smtClean="0"/>
              <a:t>Personal Characteristics Continued</a:t>
            </a:r>
            <a:endParaRPr lang="en-US" sz="4400" dirty="0"/>
          </a:p>
        </p:txBody>
      </p:sp>
      <p:sp>
        <p:nvSpPr>
          <p:cNvPr id="3" name="Content Placeholder 2"/>
          <p:cNvSpPr>
            <a:spLocks noGrp="1"/>
          </p:cNvSpPr>
          <p:nvPr>
            <p:ph idx="1"/>
          </p:nvPr>
        </p:nvSpPr>
        <p:spPr>
          <a:xfrm>
            <a:off x="677334" y="2160589"/>
            <a:ext cx="8596668" cy="4095832"/>
          </a:xfrm>
        </p:spPr>
        <p:txBody>
          <a:bodyPr>
            <a:normAutofit/>
          </a:bodyPr>
          <a:lstStyle/>
          <a:p>
            <a:r>
              <a:rPr lang="en-US" dirty="0" smtClean="0"/>
              <a:t>Patience- You need to have patience when working with patients because some of them could have attitudes.</a:t>
            </a:r>
          </a:p>
          <a:p>
            <a:r>
              <a:rPr lang="en-US" dirty="0" smtClean="0"/>
              <a:t>Adaptability- you have to be able to adapt to every situation especially working in a hospital because stuff can go wrong in the surgery.</a:t>
            </a:r>
          </a:p>
          <a:p>
            <a:r>
              <a:rPr lang="en-US" dirty="0" smtClean="0"/>
              <a:t>Courage- you have to believe in yourself because you have putting someone out for surgery</a:t>
            </a:r>
          </a:p>
          <a:p>
            <a:r>
              <a:rPr lang="en-US" dirty="0" smtClean="0"/>
              <a:t>Dependable- you need to be dependable for your co-workers so they can trust you</a:t>
            </a:r>
          </a:p>
          <a:p>
            <a:r>
              <a:rPr lang="en-US" dirty="0" smtClean="0"/>
              <a:t>Intelligent- you have to know exactly what you are doing because you are putting some one out.</a:t>
            </a:r>
          </a:p>
          <a:p>
            <a:r>
              <a:rPr lang="en-US" dirty="0" smtClean="0"/>
              <a:t>Helpful-you have to be helpful to your other co-workers so you can get the job done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2420489"/>
            <a:ext cx="2095500" cy="1038225"/>
          </a:xfrm>
          <a:prstGeom prst="rect">
            <a:avLst/>
          </a:prstGeom>
        </p:spPr>
      </p:pic>
    </p:spTree>
    <p:extLst>
      <p:ext uri="{BB962C8B-B14F-4D97-AF65-F5344CB8AC3E}">
        <p14:creationId xmlns:p14="http://schemas.microsoft.com/office/powerpoint/2010/main" val="94538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Educational requirements</a:t>
            </a:r>
            <a:endParaRPr lang="en-US" sz="5400" dirty="0"/>
          </a:p>
        </p:txBody>
      </p:sp>
      <p:sp>
        <p:nvSpPr>
          <p:cNvPr id="4" name="Regular Pentagon 3"/>
          <p:cNvSpPr/>
          <p:nvPr/>
        </p:nvSpPr>
        <p:spPr>
          <a:xfrm>
            <a:off x="385011" y="1594184"/>
            <a:ext cx="2671010" cy="189564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Bachelor of science in Pre-medical study</a:t>
            </a:r>
            <a:endParaRPr lang="en-US" dirty="0"/>
          </a:p>
        </p:txBody>
      </p:sp>
      <p:sp>
        <p:nvSpPr>
          <p:cNvPr id="5" name="Regular Pentagon 4"/>
          <p:cNvSpPr/>
          <p:nvPr/>
        </p:nvSpPr>
        <p:spPr>
          <a:xfrm>
            <a:off x="3416968" y="1594184"/>
            <a:ext cx="2750387" cy="189564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Doctor of medicine</a:t>
            </a:r>
            <a:endParaRPr lang="en-US" dirty="0"/>
          </a:p>
        </p:txBody>
      </p:sp>
      <p:sp>
        <p:nvSpPr>
          <p:cNvPr id="6" name="Regular Pentagon 5"/>
          <p:cNvSpPr/>
          <p:nvPr/>
        </p:nvSpPr>
        <p:spPr>
          <a:xfrm>
            <a:off x="6345484" y="1594184"/>
            <a:ext cx="2750390" cy="189564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Residency &amp; fellowship in anesthesiology</a:t>
            </a:r>
            <a:endParaRPr lang="en-US" dirty="0"/>
          </a:p>
        </p:txBody>
      </p:sp>
      <p:sp>
        <p:nvSpPr>
          <p:cNvPr id="7" name="Cloud 6"/>
          <p:cNvSpPr/>
          <p:nvPr/>
        </p:nvSpPr>
        <p:spPr>
          <a:xfrm>
            <a:off x="1034716" y="3681663"/>
            <a:ext cx="7146758" cy="2887579"/>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Becoming an Anesthesiologists is a very long schooling process. It is requiring a minimum of 12 years of education. Anesthesiologists must first become fully qualified physicians and then complete rigorous residency requirements.</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8338" y="476517"/>
            <a:ext cx="1951149" cy="1951149"/>
          </a:xfrm>
          <a:prstGeom prst="rect">
            <a:avLst/>
          </a:prstGeom>
        </p:spPr>
      </p:pic>
    </p:spTree>
    <p:extLst>
      <p:ext uri="{BB962C8B-B14F-4D97-AF65-F5344CB8AC3E}">
        <p14:creationId xmlns:p14="http://schemas.microsoft.com/office/powerpoint/2010/main" val="2053819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requirements continued</a:t>
            </a:r>
            <a:endParaRPr lang="en-US" dirty="0"/>
          </a:p>
        </p:txBody>
      </p:sp>
      <p:sp>
        <p:nvSpPr>
          <p:cNvPr id="3" name="Content Placeholder 2"/>
          <p:cNvSpPr>
            <a:spLocks noGrp="1"/>
          </p:cNvSpPr>
          <p:nvPr>
            <p:ph idx="1"/>
          </p:nvPr>
        </p:nvSpPr>
        <p:spPr/>
        <p:txBody>
          <a:bodyPr>
            <a:normAutofit/>
          </a:bodyPr>
          <a:lstStyle/>
          <a:p>
            <a:r>
              <a:rPr lang="en-US" sz="2800" dirty="0" smtClean="0"/>
              <a:t>For High School: Doing a CNA class, doing on the job training, and doing extra biology and math courses</a:t>
            </a:r>
          </a:p>
          <a:p>
            <a:r>
              <a:rPr lang="en-US" sz="2800" dirty="0" smtClean="0"/>
              <a:t>For college: Continuing doing on the job training and working at the hospitals as a CNA. Major in biology and other science classes</a:t>
            </a:r>
            <a:endParaRPr lang="en-US" sz="2800" dirty="0"/>
          </a:p>
        </p:txBody>
      </p:sp>
    </p:spTree>
    <p:extLst>
      <p:ext uri="{BB962C8B-B14F-4D97-AF65-F5344CB8AC3E}">
        <p14:creationId xmlns:p14="http://schemas.microsoft.com/office/powerpoint/2010/main" val="3504313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Wisconsin </a:t>
            </a:r>
            <a:r>
              <a:rPr lang="en-US" sz="4800" dirty="0"/>
              <a:t>M</a:t>
            </a:r>
            <a:r>
              <a:rPr lang="en-US" sz="4800" dirty="0" smtClean="0"/>
              <a:t>edical Schools</a:t>
            </a:r>
            <a:endParaRPr lang="en-US" sz="4800" dirty="0"/>
          </a:p>
        </p:txBody>
      </p:sp>
      <p:sp>
        <p:nvSpPr>
          <p:cNvPr id="4" name="Folded Corner 3"/>
          <p:cNvSpPr/>
          <p:nvPr/>
        </p:nvSpPr>
        <p:spPr>
          <a:xfrm>
            <a:off x="1900989" y="1660358"/>
            <a:ext cx="4451685" cy="46923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a:p>
            <a:pPr algn="ctr"/>
            <a:endParaRPr lang="en-US" sz="2400" dirty="0"/>
          </a:p>
          <a:p>
            <a:pPr algn="ctr"/>
            <a:r>
              <a:rPr lang="en-US" sz="2400" dirty="0" smtClean="0"/>
              <a:t>UW </a:t>
            </a:r>
            <a:r>
              <a:rPr lang="en-US" sz="2400" dirty="0" smtClean="0"/>
              <a:t>MADISON</a:t>
            </a:r>
            <a:br>
              <a:rPr lang="en-US" sz="2400" dirty="0" smtClean="0"/>
            </a:br>
            <a:r>
              <a:rPr lang="en-US" sz="2400" dirty="0" smtClean="0"/>
              <a:t/>
            </a:r>
            <a:br>
              <a:rPr lang="en-US" sz="2400" dirty="0" smtClean="0"/>
            </a:br>
            <a:r>
              <a:rPr lang="en-US" sz="2400" dirty="0" smtClean="0"/>
              <a:t>MEDICAL COLLEGE OF </a:t>
            </a:r>
            <a:r>
              <a:rPr lang="en-US" sz="2400" dirty="0" smtClean="0"/>
              <a:t>WISCONSIN</a:t>
            </a:r>
            <a:r>
              <a:rPr lang="en-US" sz="2400" dirty="0" smtClean="0"/>
              <a:t/>
            </a:r>
            <a:br>
              <a:rPr lang="en-US" sz="2400" dirty="0" smtClean="0"/>
            </a:br>
            <a:r>
              <a:rPr lang="en-US" sz="2400" dirty="0" smtClean="0"/>
              <a:t/>
            </a:r>
            <a:br>
              <a:rPr lang="en-US" sz="2400" dirty="0" smtClean="0"/>
            </a:br>
            <a:r>
              <a:rPr lang="en-US" sz="2400" dirty="0" smtClean="0"/>
              <a:t>UW GREEN BAY &amp; BELIN HEALTH INSTITUTE</a:t>
            </a:r>
            <a:br>
              <a:rPr lang="en-US" sz="2400" dirty="0" smtClean="0"/>
            </a:br>
            <a:r>
              <a:rPr lang="en-US" sz="2400" dirty="0" smtClean="0"/>
              <a:t>(2 SEPARATE </a:t>
            </a:r>
            <a:r>
              <a:rPr lang="en-US" sz="2400" dirty="0" smtClean="0"/>
              <a:t>COLLEGES)</a:t>
            </a:r>
          </a:p>
          <a:p>
            <a:pPr algn="ctr"/>
            <a:endParaRPr lang="en-US" sz="2400" dirty="0" smtClean="0"/>
          </a:p>
          <a:p>
            <a:pPr algn="ctr"/>
            <a:r>
              <a:rPr lang="en-US" sz="2400" dirty="0" smtClean="0"/>
              <a:t>UW Oshkosh</a:t>
            </a:r>
            <a:endParaRPr lang="en-US" sz="2400" dirty="0" smtClean="0"/>
          </a:p>
          <a:p>
            <a:pPr algn="ctr"/>
            <a:endParaRPr lang="en-US" sz="2400" dirty="0"/>
          </a:p>
        </p:txBody>
      </p:sp>
      <p:sp>
        <p:nvSpPr>
          <p:cNvPr id="5" name="Oval 4"/>
          <p:cNvSpPr/>
          <p:nvPr/>
        </p:nvSpPr>
        <p:spPr>
          <a:xfrm>
            <a:off x="7339264" y="1270000"/>
            <a:ext cx="4668252" cy="363353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Courses</a:t>
            </a:r>
            <a:r>
              <a:rPr lang="en-US" dirty="0" smtClean="0"/>
              <a:t>:</a:t>
            </a:r>
          </a:p>
          <a:p>
            <a:pPr algn="ctr"/>
            <a:r>
              <a:rPr lang="en-US" dirty="0"/>
              <a:t>• Medicine </a:t>
            </a:r>
            <a:r>
              <a:rPr lang="en-US" dirty="0" err="1"/>
              <a:t>Neuroanesthesia</a:t>
            </a:r>
            <a:r>
              <a:rPr lang="en-US" dirty="0"/>
              <a:t> </a:t>
            </a:r>
            <a:br>
              <a:rPr lang="en-US" dirty="0"/>
            </a:br>
            <a:r>
              <a:rPr lang="en-US" dirty="0"/>
              <a:t>• Physics Regional Anesthesia </a:t>
            </a:r>
            <a:br>
              <a:rPr lang="en-US" dirty="0"/>
            </a:br>
            <a:r>
              <a:rPr lang="en-US" dirty="0"/>
              <a:t>• Pharmacology Cardiovascular Anesthesia </a:t>
            </a:r>
            <a:br>
              <a:rPr lang="en-US" dirty="0"/>
            </a:br>
            <a:r>
              <a:rPr lang="en-US" dirty="0"/>
              <a:t>• Pediatrics Obstetric Anesthesia </a:t>
            </a:r>
            <a:br>
              <a:rPr lang="en-US" dirty="0"/>
            </a:br>
            <a:r>
              <a:rPr lang="en-US" dirty="0"/>
              <a:t>• Pulmonary Crisis Management </a:t>
            </a:r>
            <a:br>
              <a:rPr lang="en-US" dirty="0"/>
            </a:br>
            <a:r>
              <a:rPr lang="en-US" dirty="0"/>
              <a:t>Anesthesiologist Salary</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7892" y="4443211"/>
            <a:ext cx="2476874" cy="2302549"/>
          </a:xfrm>
          <a:prstGeom prst="rect">
            <a:avLst/>
          </a:prstGeom>
        </p:spPr>
      </p:pic>
    </p:spTree>
    <p:extLst>
      <p:ext uri="{BB962C8B-B14F-4D97-AF65-F5344CB8AC3E}">
        <p14:creationId xmlns:p14="http://schemas.microsoft.com/office/powerpoint/2010/main" val="1967492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 and Benefits</a:t>
            </a:r>
            <a:endParaRPr lang="en-US" dirty="0"/>
          </a:p>
        </p:txBody>
      </p:sp>
      <p:sp>
        <p:nvSpPr>
          <p:cNvPr id="3" name="Content Placeholder 2"/>
          <p:cNvSpPr>
            <a:spLocks noGrp="1"/>
          </p:cNvSpPr>
          <p:nvPr>
            <p:ph idx="1"/>
          </p:nvPr>
        </p:nvSpPr>
        <p:spPr/>
        <p:txBody>
          <a:bodyPr/>
          <a:lstStyle/>
          <a:p>
            <a:r>
              <a:rPr lang="en-US" dirty="0" smtClean="0"/>
              <a:t>Social Security $12,703</a:t>
            </a:r>
          </a:p>
          <a:p>
            <a:r>
              <a:rPr lang="en-US" dirty="0" smtClean="0"/>
              <a:t>401K $9540</a:t>
            </a:r>
          </a:p>
          <a:p>
            <a:r>
              <a:rPr lang="en-US" dirty="0" smtClean="0"/>
              <a:t>Vacation- 21 days per year</a:t>
            </a:r>
          </a:p>
          <a:p>
            <a:r>
              <a:rPr lang="en-US" dirty="0" smtClean="0"/>
              <a:t>Sick leave- 21 days per year</a:t>
            </a:r>
          </a:p>
          <a:p>
            <a:r>
              <a:rPr lang="en-US" dirty="0" smtClean="0"/>
              <a:t>Median Salary for an anesthesiologist is $347,991</a:t>
            </a:r>
          </a:p>
          <a:p>
            <a:pPr marL="0" indent="0">
              <a:buNone/>
            </a:pPr>
            <a:r>
              <a:rPr lang="en-US" dirty="0" smtClean="0"/>
              <a:t>Employment of physicians and surgeons is projected to grow 18 percent from 2012 to 2022, faster than the average for all occupations.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5068" y="471990"/>
            <a:ext cx="3377198" cy="3377198"/>
          </a:xfrm>
          <a:prstGeom prst="rect">
            <a:avLst/>
          </a:prstGeom>
        </p:spPr>
      </p:pic>
    </p:spTree>
    <p:extLst>
      <p:ext uri="{BB962C8B-B14F-4D97-AF65-F5344CB8AC3E}">
        <p14:creationId xmlns:p14="http://schemas.microsoft.com/office/powerpoint/2010/main" val="4025009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121</TotalTime>
  <Words>1087</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Courier New</vt:lpstr>
      <vt:lpstr>Trebuchet MS</vt:lpstr>
      <vt:lpstr>Wingdings 3</vt:lpstr>
      <vt:lpstr>Facet</vt:lpstr>
      <vt:lpstr>Anesthesiologist</vt:lpstr>
      <vt:lpstr>PowerPoint Presentation</vt:lpstr>
      <vt:lpstr>Work setting</vt:lpstr>
      <vt:lpstr>Personal Characteristics</vt:lpstr>
      <vt:lpstr>Personal Characteristics Continued</vt:lpstr>
      <vt:lpstr>Educational requirements</vt:lpstr>
      <vt:lpstr>Educational requirements continued</vt:lpstr>
      <vt:lpstr>Wisconsin Medical Schools</vt:lpstr>
      <vt:lpstr>Wages and Benefits</vt:lpstr>
      <vt:lpstr>Other facts</vt:lpstr>
      <vt:lpstr>My Dream Job</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Anesthesiologist</dc:title>
  <dc:creator>Shannon Mares</dc:creator>
  <cp:lastModifiedBy>Shannon Mares</cp:lastModifiedBy>
  <cp:revision>15</cp:revision>
  <dcterms:created xsi:type="dcterms:W3CDTF">2015-05-21T22:19:39Z</dcterms:created>
  <dcterms:modified xsi:type="dcterms:W3CDTF">2015-06-01T00:43:00Z</dcterms:modified>
</cp:coreProperties>
</file>